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9" r:id="rId2"/>
  </p:sldMasterIdLst>
  <p:notesMasterIdLst>
    <p:notesMasterId r:id="rId20"/>
  </p:notesMasterIdLst>
  <p:sldIdLst>
    <p:sldId id="290" r:id="rId3"/>
    <p:sldId id="282" r:id="rId4"/>
    <p:sldId id="281" r:id="rId5"/>
    <p:sldId id="294" r:id="rId6"/>
    <p:sldId id="287" r:id="rId7"/>
    <p:sldId id="289" r:id="rId8"/>
    <p:sldId id="280" r:id="rId9"/>
    <p:sldId id="270" r:id="rId10"/>
    <p:sldId id="291" r:id="rId11"/>
    <p:sldId id="285" r:id="rId12"/>
    <p:sldId id="288" r:id="rId13"/>
    <p:sldId id="286" r:id="rId14"/>
    <p:sldId id="292" r:id="rId15"/>
    <p:sldId id="283" r:id="rId16"/>
    <p:sldId id="284" r:id="rId17"/>
    <p:sldId id="293" r:id="rId18"/>
    <p:sldId id="29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168" autoAdjust="0"/>
  </p:normalViewPr>
  <p:slideViewPr>
    <p:cSldViewPr>
      <p:cViewPr varScale="1">
        <p:scale>
          <a:sx n="57" d="100"/>
          <a:sy n="57" d="100"/>
        </p:scale>
        <p:origin x="1194" y="54"/>
      </p:cViewPr>
      <p:guideLst>
        <p:guide orient="horz" pos="2160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" d="1"/>
        <a:sy n="1" d="1"/>
      </p:scale>
      <p:origin x="0" y="-23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C11C3A-A7B4-40BE-A654-41B95BE68C45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14E7F-7F66-4D89-AE3F-EFB0554CF8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303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 </a:t>
            </a:r>
            <a:r>
              <a:rPr lang="en-US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পরিবারের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সদ্যদের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কাজে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সহায়তা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করছে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এমন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দেখানোর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তাদেরকে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শ্রেণিতে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স্বাগতম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জানানো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  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14E7F-7F66-4D89-AE3F-EFB0554CF88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4036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সম্ভাব্য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: ১। </a:t>
            </a:r>
            <a:r>
              <a:rPr lang="en-US" baseline="0" dirty="0" err="1" smtClean="0"/>
              <a:t>ছোট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ভাইবোনদের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যন্ত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লেখা-পড়া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গৃহসজ্জায়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খাবার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তৈরিতে</a:t>
            </a:r>
            <a:r>
              <a:rPr lang="en-US" baseline="0" dirty="0" smtClean="0"/>
              <a:t> ২। </a:t>
            </a:r>
            <a:r>
              <a:rPr lang="en-US" baseline="0" dirty="0" err="1" smtClean="0"/>
              <a:t>পরিবারের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অন্যদের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চাপ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কমবে</a:t>
            </a:r>
            <a:r>
              <a:rPr lang="en-US" baseline="0" dirty="0" smtClean="0"/>
              <a:t>। ৩। </a:t>
            </a:r>
            <a:r>
              <a:rPr lang="en-US" baseline="0" dirty="0" err="1" smtClean="0"/>
              <a:t>পরিবারের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সদস্যদের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সহায়তা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smtClean="0"/>
              <a:t>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14E7F-7F66-4D89-AE3F-EFB0554CF88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3008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গৃহ</a:t>
            </a:r>
            <a:r>
              <a:rPr lang="en-US" baseline="0" dirty="0" err="1" smtClean="0"/>
              <a:t>কাজে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সহায়তা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ভাইবোনদের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যন্ত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লেখাপড়ায়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সহায়তা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খাবার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তৈরিতে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সহায়তা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প্রভৃতি</a:t>
            </a:r>
            <a:r>
              <a:rPr lang="en-US" baseline="0" dirty="0" smtClean="0"/>
              <a:t>।   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14E7F-7F66-4D89-AE3F-EFB0554CF88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985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করবেন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মেয়েটি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ছেলেটি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সহায়তা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 ?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 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কাজগুলো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প্রদানের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আপনি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উত্তরটি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অন্যের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সহয়াতা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 )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ঘোষণা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করবেন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। 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14E7F-7F66-4D89-AE3F-EFB0554CF88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611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প্রথমে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পরিবারের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অন্যদের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কাজের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অংশ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হিসেবে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অভিজ্ঞতার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আলোকে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ত্তদের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কাজগুলো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জেনে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নিবেন</a:t>
            </a:r>
            <a:r>
              <a:rPr lang="en-US" baseline="0" dirty="0" smtClean="0"/>
              <a:t> ।</a:t>
            </a:r>
            <a:r>
              <a:rPr lang="bn-BD" baseline="0" dirty="0" smtClean="0"/>
              <a:t> </a:t>
            </a:r>
            <a:r>
              <a:rPr lang="bn-BD" sz="1800" baseline="0" dirty="0" smtClean="0"/>
              <a:t>এবং কাজগুলো করলে কাদের সুবিধা হয়? কেন হয়?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14E7F-7F66-4D89-AE3F-EFB0554CF88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796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ছবির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কাজগুলো</a:t>
            </a:r>
            <a:r>
              <a:rPr lang="bn-BD" baseline="0" dirty="0" smtClean="0"/>
              <a:t>র  </a:t>
            </a:r>
            <a:r>
              <a:rPr lang="en-US" baseline="0" dirty="0" err="1" smtClean="0"/>
              <a:t>প্রশ্নোত্তরে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জেনে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নিবেন</a:t>
            </a:r>
            <a:r>
              <a:rPr lang="en-US" baseline="0" dirty="0" smtClean="0"/>
              <a:t>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14E7F-7F66-4D89-AE3F-EFB0554CF88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082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করবেন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কাজগুলো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কাদের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গুলো জোড়ায় বসে করবে। সময় নির্দিষ্ট করে দিন। সর্বশেষে শিক্ষার্থীরা  আপনার নির্দেশনা বুঝল কিনা যাচাই করে কাজটি করতে বলবেন।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14E7F-7F66-4D89-AE3F-EFB0554CF88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026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ছবিটি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কাকে</a:t>
            </a:r>
            <a:r>
              <a:rPr lang="en-US" baseline="0" dirty="0" smtClean="0"/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সাহায্য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করছে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bn-BD" baseline="0" dirty="0" smtClean="0"/>
              <a:t>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তুমি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কিনা</a:t>
            </a:r>
            <a:r>
              <a:rPr lang="en-US" baseline="0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14E7F-7F66-4D89-AE3F-EFB0554CF88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8233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dirty="0" err="1" smtClean="0"/>
              <a:t>স্লাডের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কাজগুলো</a:t>
            </a:r>
            <a:r>
              <a:rPr lang="bn-BD" baseline="0" dirty="0" smtClean="0"/>
              <a:t>র সুবিধা </a:t>
            </a:r>
            <a:r>
              <a:rPr lang="en-US" baseline="0" dirty="0" err="1" smtClean="0"/>
              <a:t>প্রশ্নোত্তরে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জেনে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নিবেন</a:t>
            </a:r>
            <a:r>
              <a:rPr lang="en-US" baseline="0" dirty="0" smtClean="0"/>
              <a:t>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14E7F-7F66-4D89-AE3F-EFB0554CF88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6688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ছবিগুলো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পরিবারের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সাহায্য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bn-BD" baseline="0" dirty="0" smtClean="0"/>
              <a:t>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14E7F-7F66-4D89-AE3F-EFB0554CF88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6051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সম্ভাব্য</a:t>
            </a:r>
            <a:r>
              <a:rPr lang="en-US" dirty="0" smtClean="0"/>
              <a:t> </a:t>
            </a:r>
            <a:r>
              <a:rPr lang="en-US" dirty="0" err="1" smtClean="0"/>
              <a:t>উত্তর</a:t>
            </a:r>
            <a:r>
              <a:rPr lang="en-US" dirty="0" smtClean="0"/>
              <a:t> </a:t>
            </a:r>
            <a:r>
              <a:rPr lang="en-US" dirty="0" err="1" smtClean="0"/>
              <a:t>হতে</a:t>
            </a:r>
            <a:r>
              <a:rPr lang="en-US" dirty="0" smtClean="0"/>
              <a:t> </a:t>
            </a:r>
            <a:r>
              <a:rPr lang="en-US" dirty="0" err="1" smtClean="0"/>
              <a:t>পারে</a:t>
            </a:r>
            <a:r>
              <a:rPr lang="en-US" dirty="0" smtClean="0"/>
              <a:t>: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কাজেরে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চাপ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বাড়বে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আর্থিক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বাড়বে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14E7F-7F66-4D89-AE3F-EFB0554CF88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309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0610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0909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2127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9932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5904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4771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4068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516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3213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8589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42611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3487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221705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6662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9306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981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24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1" y="762001"/>
            <a:ext cx="7307705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স্লাইডটি সম্মানিত শিক্ষকবৃন্দের জন্য।</a:t>
            </a:r>
          </a:p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তাই স্লাইডটি হাইড অবস্থায় আছে।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4600" y="2209801"/>
            <a:ext cx="7239000" cy="954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কন্টেন্ট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করেছি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শ্রেণিকাজ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।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শ্রেণিকাজ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। </a:t>
            </a:r>
          </a:p>
        </p:txBody>
      </p:sp>
      <p:sp>
        <p:nvSpPr>
          <p:cNvPr id="4" name="Rectangle 3"/>
          <p:cNvSpPr/>
          <p:nvPr/>
        </p:nvSpPr>
        <p:spPr>
          <a:xfrm>
            <a:off x="2514601" y="3352800"/>
            <a:ext cx="7307705" cy="255454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3200" dirty="0">
                <a:latin typeface="NikoshBAN" pitchFamily="2" charset="0"/>
                <a:cs typeface="NikoshBAN" pitchFamily="2" charset="0"/>
              </a:rPr>
              <a:t>পাঠটি শ্রেণিকক্ষে উপস্থাপনের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পরামর্শ ও দিক-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Slide Note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দেয়া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সম্মানিত শিক্ষকগণ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'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স্লাইড-নোটগুলো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'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বেন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প্রয়োজনে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সংযোজন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বিয়োজন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591" y="1611243"/>
            <a:ext cx="5176409" cy="32352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0" y="457200"/>
            <a:ext cx="914400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কাদেরকে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সাহায্য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পাচ্ছো</a:t>
            </a:r>
            <a:r>
              <a:rPr lang="en-US" sz="4000">
                <a:latin typeface="NikoshBAN" pitchFamily="2" charset="0"/>
                <a:cs typeface="NikoshBAN" pitchFamily="2" charset="0"/>
              </a:rPr>
              <a:t>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5257800"/>
            <a:ext cx="55626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বাবাকে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কৃষিকাজে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সহায়তা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6" name="Picture 5" descr="75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200" y="1638457"/>
            <a:ext cx="4832268" cy="32140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01828" y="5257801"/>
            <a:ext cx="53340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মাকে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কৃষিকাজে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সহায়তা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150407_071450.jpg"/>
          <p:cNvPicPr>
            <a:picLocks noChangeAspect="1"/>
          </p:cNvPicPr>
          <p:nvPr/>
        </p:nvPicPr>
        <p:blipFill>
          <a:blip r:embed="rId3" cstate="print"/>
          <a:srcRect l="2857" t="24444"/>
          <a:stretch>
            <a:fillRect/>
          </a:stretch>
        </p:blipFill>
        <p:spPr>
          <a:xfrm>
            <a:off x="6172201" y="1371600"/>
            <a:ext cx="4419599" cy="457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2600" y="457200"/>
            <a:ext cx="8534400" cy="70788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             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দে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খে কী বুঝতে পার?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  </a:t>
            </a:r>
          </a:p>
        </p:txBody>
      </p:sp>
      <p:pic>
        <p:nvPicPr>
          <p:cNvPr id="4" name="Picture 3" descr="IMG_20150407_070154.jpg"/>
          <p:cNvPicPr>
            <a:picLocks noChangeAspect="1"/>
          </p:cNvPicPr>
          <p:nvPr/>
        </p:nvPicPr>
        <p:blipFill>
          <a:blip r:embed="rId4" cstate="print"/>
          <a:srcRect l="7037" t="20000" r="5556" b="7610"/>
          <a:stretch>
            <a:fillRect/>
          </a:stretch>
        </p:blipFill>
        <p:spPr>
          <a:xfrm>
            <a:off x="1295400" y="1371600"/>
            <a:ext cx="4530724" cy="4582331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_20150407_072027.jpg"/>
          <p:cNvPicPr>
            <a:picLocks noChangeAspect="1"/>
          </p:cNvPicPr>
          <p:nvPr/>
        </p:nvPicPr>
        <p:blipFill rotWithShape="1">
          <a:blip r:embed="rId3" cstate="print"/>
          <a:srcRect t="-1" b="34579"/>
          <a:stretch/>
        </p:blipFill>
        <p:spPr>
          <a:xfrm>
            <a:off x="6781800" y="3181369"/>
            <a:ext cx="4180040" cy="36904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905000" y="76200"/>
            <a:ext cx="84582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কাজগুলো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1" y="914400"/>
            <a:ext cx="4919831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228600"/>
            <a:ext cx="9144000" cy="92333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5400" dirty="0">
                <a:latin typeface="NikoshBAN" pitchFamily="2" charset="0"/>
                <a:cs typeface="NikoshBAN" pitchFamily="2" charset="0"/>
              </a:rPr>
              <a:t>              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গত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5105400"/>
            <a:ext cx="9372600" cy="1446550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তোমরা যদি পরিবারের অন্যদের কাজে সাহায্য না কর তাহলে তাদের কী কী অসুবিধা হতে পারে?  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1219200"/>
            <a:ext cx="4495800" cy="3097107"/>
          </a:xfrm>
          <a:prstGeom prst="rect">
            <a:avLst/>
          </a:prstGeom>
        </p:spPr>
      </p:pic>
      <p:pic>
        <p:nvPicPr>
          <p:cNvPr id="9" name="Picture 8" descr="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1219199"/>
            <a:ext cx="4648200" cy="3097107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524000" y="304801"/>
            <a:ext cx="9144000" cy="810603"/>
          </a:xfrm>
          <a:custGeom>
            <a:avLst/>
            <a:gdLst>
              <a:gd name="connsiteX0" fmla="*/ 0 w 8350996"/>
              <a:gd name="connsiteY0" fmla="*/ 73994 h 739937"/>
              <a:gd name="connsiteX1" fmla="*/ 73994 w 8350996"/>
              <a:gd name="connsiteY1" fmla="*/ 0 h 739937"/>
              <a:gd name="connsiteX2" fmla="*/ 8277002 w 8350996"/>
              <a:gd name="connsiteY2" fmla="*/ 0 h 739937"/>
              <a:gd name="connsiteX3" fmla="*/ 8350996 w 8350996"/>
              <a:gd name="connsiteY3" fmla="*/ 73994 h 739937"/>
              <a:gd name="connsiteX4" fmla="*/ 8350996 w 8350996"/>
              <a:gd name="connsiteY4" fmla="*/ 665943 h 739937"/>
              <a:gd name="connsiteX5" fmla="*/ 8277002 w 8350996"/>
              <a:gd name="connsiteY5" fmla="*/ 739937 h 739937"/>
              <a:gd name="connsiteX6" fmla="*/ 73994 w 8350996"/>
              <a:gd name="connsiteY6" fmla="*/ 739937 h 739937"/>
              <a:gd name="connsiteX7" fmla="*/ 0 w 8350996"/>
              <a:gd name="connsiteY7" fmla="*/ 665943 h 739937"/>
              <a:gd name="connsiteX8" fmla="*/ 0 w 8350996"/>
              <a:gd name="connsiteY8" fmla="*/ 73994 h 739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50996" h="739937">
                <a:moveTo>
                  <a:pt x="0" y="73994"/>
                </a:moveTo>
                <a:cubicBezTo>
                  <a:pt x="0" y="33128"/>
                  <a:pt x="33128" y="0"/>
                  <a:pt x="73994" y="0"/>
                </a:cubicBezTo>
                <a:lnTo>
                  <a:pt x="8277002" y="0"/>
                </a:lnTo>
                <a:cubicBezTo>
                  <a:pt x="8317868" y="0"/>
                  <a:pt x="8350996" y="33128"/>
                  <a:pt x="8350996" y="73994"/>
                </a:cubicBezTo>
                <a:lnTo>
                  <a:pt x="8350996" y="665943"/>
                </a:lnTo>
                <a:cubicBezTo>
                  <a:pt x="8350996" y="706809"/>
                  <a:pt x="8317868" y="739937"/>
                  <a:pt x="8277002" y="739937"/>
                </a:cubicBezTo>
                <a:lnTo>
                  <a:pt x="73994" y="739937"/>
                </a:lnTo>
                <a:cubicBezTo>
                  <a:pt x="33128" y="739937"/>
                  <a:pt x="0" y="706809"/>
                  <a:pt x="0" y="665943"/>
                </a:cubicBezTo>
                <a:lnTo>
                  <a:pt x="0" y="73994"/>
                </a:lnTo>
                <a:close/>
              </a:path>
            </a:pathLst>
          </a:custGeom>
          <a:solidFill>
            <a:schemeClr val="bg1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24542" tIns="90252" rIns="124542" bIns="90252" numCol="1" spcCol="1270" anchor="ctr" anchorCtr="0">
            <a:noAutofit/>
          </a:bodyPr>
          <a:lstStyle/>
          <a:p>
            <a:pPr algn="ctr" defTabSz="2400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752600" y="1371600"/>
            <a:ext cx="9525001" cy="4953000"/>
            <a:chOff x="2133600" y="1371600"/>
            <a:chExt cx="7489744" cy="4191001"/>
          </a:xfrm>
        </p:grpSpPr>
        <p:sp>
          <p:nvSpPr>
            <p:cNvPr id="6" name="Freeform 5"/>
            <p:cNvSpPr/>
            <p:nvPr/>
          </p:nvSpPr>
          <p:spPr>
            <a:xfrm>
              <a:off x="3919890" y="1524000"/>
              <a:ext cx="5703454" cy="953216"/>
            </a:xfrm>
            <a:custGeom>
              <a:avLst/>
              <a:gdLst>
                <a:gd name="connsiteX0" fmla="*/ 0 w 5224110"/>
                <a:gd name="connsiteY0" fmla="*/ 158901 h 953216"/>
                <a:gd name="connsiteX1" fmla="*/ 158901 w 5224110"/>
                <a:gd name="connsiteY1" fmla="*/ 0 h 953216"/>
                <a:gd name="connsiteX2" fmla="*/ 5065209 w 5224110"/>
                <a:gd name="connsiteY2" fmla="*/ 0 h 953216"/>
                <a:gd name="connsiteX3" fmla="*/ 5224110 w 5224110"/>
                <a:gd name="connsiteY3" fmla="*/ 158901 h 953216"/>
                <a:gd name="connsiteX4" fmla="*/ 5224110 w 5224110"/>
                <a:gd name="connsiteY4" fmla="*/ 794315 h 953216"/>
                <a:gd name="connsiteX5" fmla="*/ 5065209 w 5224110"/>
                <a:gd name="connsiteY5" fmla="*/ 953216 h 953216"/>
                <a:gd name="connsiteX6" fmla="*/ 158901 w 5224110"/>
                <a:gd name="connsiteY6" fmla="*/ 953216 h 953216"/>
                <a:gd name="connsiteX7" fmla="*/ 0 w 5224110"/>
                <a:gd name="connsiteY7" fmla="*/ 794315 h 953216"/>
                <a:gd name="connsiteX8" fmla="*/ 0 w 5224110"/>
                <a:gd name="connsiteY8" fmla="*/ 158901 h 953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24110" h="953216">
                  <a:moveTo>
                    <a:pt x="0" y="158901"/>
                  </a:moveTo>
                  <a:cubicBezTo>
                    <a:pt x="0" y="71142"/>
                    <a:pt x="71142" y="0"/>
                    <a:pt x="158901" y="0"/>
                  </a:cubicBezTo>
                  <a:lnTo>
                    <a:pt x="5065209" y="0"/>
                  </a:lnTo>
                  <a:cubicBezTo>
                    <a:pt x="5152968" y="0"/>
                    <a:pt x="5224110" y="71142"/>
                    <a:pt x="5224110" y="158901"/>
                  </a:cubicBezTo>
                  <a:lnTo>
                    <a:pt x="5224110" y="794315"/>
                  </a:lnTo>
                  <a:cubicBezTo>
                    <a:pt x="5224110" y="882074"/>
                    <a:pt x="5152968" y="953216"/>
                    <a:pt x="5065209" y="953216"/>
                  </a:cubicBezTo>
                  <a:lnTo>
                    <a:pt x="158901" y="953216"/>
                  </a:lnTo>
                  <a:cubicBezTo>
                    <a:pt x="71142" y="953216"/>
                    <a:pt x="0" y="882074"/>
                    <a:pt x="0" y="794315"/>
                  </a:cubicBezTo>
                  <a:lnTo>
                    <a:pt x="0" y="158901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274125" tIns="274125" rIns="274125" bIns="274125" numCol="1" spcCol="1270" anchor="ctr" anchorCtr="0">
              <a:noAutofit/>
            </a:bodyPr>
            <a:lstStyle/>
            <a:p>
              <a:pPr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dirty="0" err="1">
                  <a:solidFill>
                    <a:srgbClr val="002060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পারিবারিক</a:t>
              </a:r>
              <a:r>
                <a:rPr lang="en-US" sz="3200" dirty="0">
                  <a:solidFill>
                    <a:srgbClr val="002060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কাজে</a:t>
              </a:r>
              <a:r>
                <a:rPr lang="en-US" sz="3200" dirty="0">
                  <a:solidFill>
                    <a:srgbClr val="002060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কীভাবে</a:t>
              </a:r>
              <a:r>
                <a:rPr lang="en-US" sz="3200" dirty="0">
                  <a:solidFill>
                    <a:srgbClr val="002060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অন্যকে</a:t>
              </a:r>
              <a:r>
                <a:rPr lang="en-US" sz="3200" dirty="0">
                  <a:solidFill>
                    <a:srgbClr val="002060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সাহায্য</a:t>
              </a:r>
              <a:r>
                <a:rPr lang="en-US" sz="3200" dirty="0">
                  <a:solidFill>
                    <a:srgbClr val="002060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করা</a:t>
              </a:r>
              <a:r>
                <a:rPr lang="en-US" sz="3200" dirty="0">
                  <a:solidFill>
                    <a:srgbClr val="002060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যায়</a:t>
              </a:r>
              <a:r>
                <a:rPr lang="en-US" sz="3200" dirty="0">
                  <a:solidFill>
                    <a:srgbClr val="002060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? </a:t>
              </a:r>
              <a:endParaRPr lang="en-US" sz="3200" dirty="0">
                <a:solidFill>
                  <a:srgbClr val="002060"/>
                </a:solidFill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3928298" y="2819400"/>
              <a:ext cx="5695046" cy="937822"/>
            </a:xfrm>
            <a:custGeom>
              <a:avLst/>
              <a:gdLst>
                <a:gd name="connsiteX0" fmla="*/ 0 w 5224110"/>
                <a:gd name="connsiteY0" fmla="*/ 156335 h 937822"/>
                <a:gd name="connsiteX1" fmla="*/ 156335 w 5224110"/>
                <a:gd name="connsiteY1" fmla="*/ 0 h 937822"/>
                <a:gd name="connsiteX2" fmla="*/ 5067775 w 5224110"/>
                <a:gd name="connsiteY2" fmla="*/ 0 h 937822"/>
                <a:gd name="connsiteX3" fmla="*/ 5224110 w 5224110"/>
                <a:gd name="connsiteY3" fmla="*/ 156335 h 937822"/>
                <a:gd name="connsiteX4" fmla="*/ 5224110 w 5224110"/>
                <a:gd name="connsiteY4" fmla="*/ 781487 h 937822"/>
                <a:gd name="connsiteX5" fmla="*/ 5067775 w 5224110"/>
                <a:gd name="connsiteY5" fmla="*/ 937822 h 937822"/>
                <a:gd name="connsiteX6" fmla="*/ 156335 w 5224110"/>
                <a:gd name="connsiteY6" fmla="*/ 937822 h 937822"/>
                <a:gd name="connsiteX7" fmla="*/ 0 w 5224110"/>
                <a:gd name="connsiteY7" fmla="*/ 781487 h 937822"/>
                <a:gd name="connsiteX8" fmla="*/ 0 w 5224110"/>
                <a:gd name="connsiteY8" fmla="*/ 156335 h 937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24110" h="937822">
                  <a:moveTo>
                    <a:pt x="0" y="156335"/>
                  </a:moveTo>
                  <a:cubicBezTo>
                    <a:pt x="0" y="69994"/>
                    <a:pt x="69994" y="0"/>
                    <a:pt x="156335" y="0"/>
                  </a:cubicBezTo>
                  <a:lnTo>
                    <a:pt x="5067775" y="0"/>
                  </a:lnTo>
                  <a:cubicBezTo>
                    <a:pt x="5154116" y="0"/>
                    <a:pt x="5224110" y="69994"/>
                    <a:pt x="5224110" y="156335"/>
                  </a:cubicBezTo>
                  <a:lnTo>
                    <a:pt x="5224110" y="781487"/>
                  </a:lnTo>
                  <a:cubicBezTo>
                    <a:pt x="5224110" y="867828"/>
                    <a:pt x="5154116" y="937822"/>
                    <a:pt x="5067775" y="937822"/>
                  </a:cubicBezTo>
                  <a:lnTo>
                    <a:pt x="156335" y="937822"/>
                  </a:lnTo>
                  <a:cubicBezTo>
                    <a:pt x="69994" y="937822"/>
                    <a:pt x="0" y="867828"/>
                    <a:pt x="0" y="781487"/>
                  </a:cubicBezTo>
                  <a:lnTo>
                    <a:pt x="0" y="156335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273373" tIns="273373" rIns="273373" bIns="273373" numCol="1" spcCol="1270" anchor="ctr" anchorCtr="0">
              <a:noAutofit/>
            </a:bodyPr>
            <a:lstStyle/>
            <a:p>
              <a:pPr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dirty="0" err="1">
                  <a:solidFill>
                    <a:srgbClr val="002060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পরিবারের</a:t>
              </a:r>
              <a:r>
                <a:rPr lang="en-US" sz="3200" dirty="0">
                  <a:solidFill>
                    <a:srgbClr val="002060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অন্যদের</a:t>
              </a:r>
              <a:r>
                <a:rPr lang="en-US" sz="3200" dirty="0">
                  <a:solidFill>
                    <a:srgbClr val="002060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কাজে</a:t>
              </a:r>
              <a:r>
                <a:rPr lang="en-US" sz="3200" dirty="0">
                  <a:solidFill>
                    <a:srgbClr val="002060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সহায়তা</a:t>
              </a:r>
              <a:r>
                <a:rPr lang="en-US" sz="3200" dirty="0">
                  <a:solidFill>
                    <a:srgbClr val="002060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করলে</a:t>
              </a:r>
              <a:r>
                <a:rPr lang="en-US" sz="3200" dirty="0">
                  <a:solidFill>
                    <a:srgbClr val="002060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কী</a:t>
              </a:r>
              <a:r>
                <a:rPr lang="en-US" sz="3200" dirty="0">
                  <a:solidFill>
                    <a:srgbClr val="002060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হয়</a:t>
              </a:r>
              <a:r>
                <a:rPr lang="en-US" sz="3200" dirty="0">
                  <a:solidFill>
                    <a:srgbClr val="002060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? </a:t>
              </a:r>
              <a:endParaRPr lang="en-US" sz="3200" dirty="0">
                <a:solidFill>
                  <a:srgbClr val="002060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4004497" y="4495800"/>
              <a:ext cx="5618846" cy="921730"/>
            </a:xfrm>
            <a:custGeom>
              <a:avLst/>
              <a:gdLst>
                <a:gd name="connsiteX0" fmla="*/ 0 w 5224110"/>
                <a:gd name="connsiteY0" fmla="*/ 153652 h 921730"/>
                <a:gd name="connsiteX1" fmla="*/ 153652 w 5224110"/>
                <a:gd name="connsiteY1" fmla="*/ 0 h 921730"/>
                <a:gd name="connsiteX2" fmla="*/ 5070458 w 5224110"/>
                <a:gd name="connsiteY2" fmla="*/ 0 h 921730"/>
                <a:gd name="connsiteX3" fmla="*/ 5224110 w 5224110"/>
                <a:gd name="connsiteY3" fmla="*/ 153652 h 921730"/>
                <a:gd name="connsiteX4" fmla="*/ 5224110 w 5224110"/>
                <a:gd name="connsiteY4" fmla="*/ 768078 h 921730"/>
                <a:gd name="connsiteX5" fmla="*/ 5070458 w 5224110"/>
                <a:gd name="connsiteY5" fmla="*/ 921730 h 921730"/>
                <a:gd name="connsiteX6" fmla="*/ 153652 w 5224110"/>
                <a:gd name="connsiteY6" fmla="*/ 921730 h 921730"/>
                <a:gd name="connsiteX7" fmla="*/ 0 w 5224110"/>
                <a:gd name="connsiteY7" fmla="*/ 768078 h 921730"/>
                <a:gd name="connsiteX8" fmla="*/ 0 w 5224110"/>
                <a:gd name="connsiteY8" fmla="*/ 153652 h 92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24110" h="921730">
                  <a:moveTo>
                    <a:pt x="0" y="153652"/>
                  </a:moveTo>
                  <a:cubicBezTo>
                    <a:pt x="0" y="68792"/>
                    <a:pt x="68792" y="0"/>
                    <a:pt x="153652" y="0"/>
                  </a:cubicBezTo>
                  <a:lnTo>
                    <a:pt x="5070458" y="0"/>
                  </a:lnTo>
                  <a:cubicBezTo>
                    <a:pt x="5155318" y="0"/>
                    <a:pt x="5224110" y="68792"/>
                    <a:pt x="5224110" y="153652"/>
                  </a:cubicBezTo>
                  <a:lnTo>
                    <a:pt x="5224110" y="768078"/>
                  </a:lnTo>
                  <a:cubicBezTo>
                    <a:pt x="5224110" y="852938"/>
                    <a:pt x="5155318" y="921730"/>
                    <a:pt x="5070458" y="921730"/>
                  </a:cubicBezTo>
                  <a:lnTo>
                    <a:pt x="153652" y="921730"/>
                  </a:lnTo>
                  <a:cubicBezTo>
                    <a:pt x="68792" y="921730"/>
                    <a:pt x="0" y="852938"/>
                    <a:pt x="0" y="768078"/>
                  </a:cubicBezTo>
                  <a:lnTo>
                    <a:pt x="0" y="153652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272587" tIns="272587" rIns="272587" bIns="272587" numCol="1" spcCol="1270" anchor="ctr" anchorCtr="0">
              <a:noAutofit/>
            </a:bodyPr>
            <a:lstStyle/>
            <a:p>
              <a:pPr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dirty="0" err="1">
                  <a:solidFill>
                    <a:srgbClr val="002060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পরিবারের</a:t>
              </a:r>
              <a:r>
                <a:rPr lang="en-US" sz="3200" dirty="0">
                  <a:solidFill>
                    <a:srgbClr val="002060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সদস্য</a:t>
              </a:r>
              <a:r>
                <a:rPr lang="en-US" sz="3200" dirty="0">
                  <a:solidFill>
                    <a:srgbClr val="002060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হিসেবে</a:t>
              </a:r>
              <a:r>
                <a:rPr lang="en-US" sz="3200" dirty="0">
                  <a:solidFill>
                    <a:srgbClr val="002060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তোমার</a:t>
              </a:r>
              <a:r>
                <a:rPr lang="en-US" sz="3200" dirty="0">
                  <a:solidFill>
                    <a:srgbClr val="002060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কী</a:t>
              </a:r>
              <a:r>
                <a:rPr lang="en-US" sz="3200" dirty="0">
                  <a:solidFill>
                    <a:srgbClr val="002060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করা</a:t>
              </a:r>
              <a:r>
                <a:rPr lang="en-US" sz="3200" dirty="0">
                  <a:solidFill>
                    <a:srgbClr val="002060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উচিত</a:t>
              </a:r>
              <a:r>
                <a:rPr lang="en-US" sz="3200" dirty="0">
                  <a:solidFill>
                    <a:srgbClr val="002060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? </a:t>
              </a:r>
              <a:endParaRPr lang="en-US" sz="3200" dirty="0">
                <a:solidFill>
                  <a:srgbClr val="002060"/>
                </a:solidFill>
              </a:endParaRPr>
            </a:p>
          </p:txBody>
        </p:sp>
        <p:pic>
          <p:nvPicPr>
            <p:cNvPr id="12" name="Picture 11" descr="fd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09800" y="1371600"/>
              <a:ext cx="1533525" cy="1208354"/>
            </a:xfrm>
            <a:prstGeom prst="rect">
              <a:avLst/>
            </a:prstGeom>
          </p:spPr>
        </p:pic>
        <p:pic>
          <p:nvPicPr>
            <p:cNvPr id="14" name="Picture 13" descr="10982786_1242687515749848_4656900178549840629_n.jpg"/>
            <p:cNvPicPr>
              <a:picLocks noChangeAspect="1"/>
            </p:cNvPicPr>
            <p:nvPr/>
          </p:nvPicPr>
          <p:blipFill>
            <a:blip r:embed="rId4"/>
            <a:srcRect l="21765" r="25529" b="20270"/>
            <a:stretch>
              <a:fillRect/>
            </a:stretch>
          </p:blipFill>
          <p:spPr>
            <a:xfrm>
              <a:off x="2133600" y="3962401"/>
              <a:ext cx="1676400" cy="1600200"/>
            </a:xfrm>
            <a:prstGeom prst="rect">
              <a:avLst/>
            </a:prstGeom>
          </p:spPr>
        </p:pic>
        <p:pic>
          <p:nvPicPr>
            <p:cNvPr id="18" name="Picture 17" descr="images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09800" y="2743200"/>
              <a:ext cx="1600200" cy="1143000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4876800"/>
            <a:ext cx="838200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সপ্তাহে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অন্যদের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সহায়তা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করেছ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3" name="Rectangle 2"/>
          <p:cNvSpPr/>
          <p:nvPr/>
        </p:nvSpPr>
        <p:spPr>
          <a:xfrm>
            <a:off x="2057400" y="76200"/>
            <a:ext cx="8077200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5400" dirty="0">
                <a:latin typeface="NikoshBAN" pitchFamily="2" charset="0"/>
                <a:cs typeface="NikoshBAN" pitchFamily="2" charset="0"/>
              </a:rPr>
              <a:t>              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   </a:t>
            </a:r>
            <a:endParaRPr lang="en-US" sz="5400" dirty="0"/>
          </a:p>
        </p:txBody>
      </p:sp>
      <p:grpSp>
        <p:nvGrpSpPr>
          <p:cNvPr id="8" name="Group 7"/>
          <p:cNvGrpSpPr/>
          <p:nvPr/>
        </p:nvGrpSpPr>
        <p:grpSpPr>
          <a:xfrm>
            <a:off x="2514600" y="995520"/>
            <a:ext cx="6858000" cy="3424081"/>
            <a:chOff x="2438400" y="1295400"/>
            <a:chExt cx="4648200" cy="2286000"/>
          </a:xfrm>
        </p:grpSpPr>
        <p:sp>
          <p:nvSpPr>
            <p:cNvPr id="4" name="Isosceles Triangle 3"/>
            <p:cNvSpPr/>
            <p:nvPr/>
          </p:nvSpPr>
          <p:spPr>
            <a:xfrm>
              <a:off x="2438400" y="1295400"/>
              <a:ext cx="4648200" cy="838200"/>
            </a:xfrm>
            <a:prstGeom prst="triangl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048000" y="2133600"/>
              <a:ext cx="3505200" cy="14478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62878"/>
            <a:ext cx="9144000" cy="6532245"/>
          </a:xfrm>
          <a:prstGeom prst="rect">
            <a:avLst/>
          </a:prstGeom>
        </p:spPr>
      </p:pic>
      <p:pic>
        <p:nvPicPr>
          <p:cNvPr id="5" name="Picture 4" descr="IMG_20150407_1038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3200" y="1600200"/>
            <a:ext cx="6763745" cy="4895850"/>
          </a:xfrm>
          <a:prstGeom prst="round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895600" y="609600"/>
            <a:ext cx="6400800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8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366607"/>
            <a:ext cx="8653073" cy="1015663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bn-IN" sz="6000" b="1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60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57401" y="1505221"/>
            <a:ext cx="8653072" cy="120032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solidFill>
                  <a:srgbClr val="003399"/>
                </a:solidFill>
                <a:latin typeface="Nikosh" pitchFamily="2" charset="0"/>
                <a:cs typeface="Nikosh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600" dirty="0">
              <a:solidFill>
                <a:srgbClr val="003399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80648" y="2810717"/>
            <a:ext cx="8653072" cy="156966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bn-IN" sz="3200" dirty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</a:t>
            </a:r>
            <a:endParaRPr lang="en-US" sz="3200" dirty="0" smtClean="0">
              <a:solidFill>
                <a:srgbClr val="005426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3200" dirty="0" err="1" smtClean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তাঁ</a:t>
            </a:r>
            <a:r>
              <a:rPr lang="bn-IN" sz="3200" dirty="0" smtClean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রা </a:t>
            </a:r>
            <a:r>
              <a:rPr lang="bn-IN" sz="3200" dirty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হলেন-  </a:t>
            </a:r>
            <a:r>
              <a:rPr lang="en-US" sz="3200" dirty="0" smtClean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3200" dirty="0">
              <a:solidFill>
                <a:srgbClr val="005426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80648" y="4492002"/>
            <a:ext cx="8653073" cy="2062103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bn-IN" sz="3200" dirty="0">
                <a:latin typeface="Nikosh" pitchFamily="2" charset="0"/>
                <a:cs typeface="Nikosh" pitchFamily="2" charset="0"/>
              </a:rPr>
              <a:t>জনাব 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মো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হাম্মদ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আনিসুর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রহমান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, সহকা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রী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অধ্যাপক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,</a:t>
            </a:r>
            <a:endParaRPr lang="en-US" sz="3200" dirty="0" smtClean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IN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টিটিসি,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খুলনা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endParaRPr lang="bn-IN" sz="3200" dirty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জনাব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বিপ্লব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মল্লিক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, সহকা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রী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অধ্যাপক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,</a:t>
            </a:r>
            <a:endParaRPr lang="en-US" sz="3200" dirty="0" smtClean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IN" sz="3200" dirty="0" smtClean="0">
                <a:latin typeface="Nikosh" pitchFamily="2" charset="0"/>
                <a:cs typeface="Nikosh" pitchFamily="2" charset="0"/>
              </a:rPr>
              <a:t> টিটিসি,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ফরিদপুর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  </a:t>
            </a:r>
            <a:endParaRPr lang="bn-IN" sz="32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811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rl.jppo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-94294"/>
            <a:ext cx="9144000" cy="6952294"/>
          </a:xfrm>
          <a:prstGeom prst="rect">
            <a:avLst/>
          </a:prstGeom>
        </p:spPr>
      </p:pic>
      <p:sp>
        <p:nvSpPr>
          <p:cNvPr id="6" name="Horizontal Scroll 5"/>
          <p:cNvSpPr/>
          <p:nvPr/>
        </p:nvSpPr>
        <p:spPr>
          <a:xfrm>
            <a:off x="2209800" y="609600"/>
            <a:ext cx="7924800" cy="914400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6000" dirty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000" dirty="0">
              <a:ln>
                <a:solidFill>
                  <a:srgbClr val="FF0000"/>
                </a:solidFill>
              </a:ln>
            </a:endParaRPr>
          </a:p>
        </p:txBody>
      </p:sp>
      <p:pic>
        <p:nvPicPr>
          <p:cNvPr id="4" name="Content Placeholder 5" descr="02.jpg"/>
          <p:cNvPicPr>
            <a:picLocks noChangeAspect="1"/>
          </p:cNvPicPr>
          <p:nvPr/>
        </p:nvPicPr>
        <p:blipFill>
          <a:blip r:embed="rId4"/>
          <a:srcRect l="28412" r="13500" b="8882"/>
          <a:stretch>
            <a:fillRect/>
          </a:stretch>
        </p:blipFill>
        <p:spPr>
          <a:xfrm>
            <a:off x="4018966" y="1524000"/>
            <a:ext cx="4154068" cy="4803058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981200" y="381001"/>
            <a:ext cx="8153400" cy="6072851"/>
            <a:chOff x="457200" y="381000"/>
            <a:chExt cx="8153400" cy="6072851"/>
          </a:xfrm>
        </p:grpSpPr>
        <p:sp>
          <p:nvSpPr>
            <p:cNvPr id="7" name="TextBox 6"/>
            <p:cNvSpPr txBox="1"/>
            <p:nvPr/>
          </p:nvSpPr>
          <p:spPr>
            <a:xfrm>
              <a:off x="5562600" y="5486400"/>
              <a:ext cx="3048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অধ্যায়</a:t>
              </a:r>
              <a:r>
                <a:rPr lang="en-US" sz="20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: 2, </a:t>
              </a:r>
              <a:r>
                <a:rPr lang="en-US" sz="2000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en-US" sz="20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: 26 </a:t>
              </a:r>
              <a:r>
                <a:rPr lang="en-US" sz="2000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সময়</a:t>
              </a:r>
              <a:r>
                <a:rPr lang="en-US" sz="20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৫০ </a:t>
              </a:r>
              <a:r>
                <a:rPr lang="en-US" sz="2000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মিনিট</a:t>
              </a:r>
              <a:r>
                <a:rPr lang="en-US" sz="200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endPara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457200" y="381000"/>
              <a:ext cx="8077200" cy="1015663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2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latin typeface="NikoshBAN" pitchFamily="2" charset="0"/>
                  <a:cs typeface="NikoshBAN" pitchFamily="2" charset="0"/>
                </a:rPr>
                <a:t>                </a:t>
              </a:r>
              <a:r>
                <a:rPr lang="en-US" sz="6000" dirty="0" err="1">
                  <a:latin typeface="NikoshBAN" pitchFamily="2" charset="0"/>
                  <a:cs typeface="NikoshBAN" pitchFamily="2" charset="0"/>
                </a:rPr>
                <a:t>পরিচিতি</a:t>
              </a:r>
              <a:r>
                <a:rPr lang="en-US" sz="6000" dirty="0"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33400" y="3352800"/>
              <a:ext cx="4419600" cy="3046988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4400" dirty="0" err="1">
                  <a:latin typeface="NikoshBAN" pitchFamily="2" charset="0"/>
                  <a:cs typeface="NikoshBAN" pitchFamily="2" charset="0"/>
                </a:rPr>
                <a:t>মো</a:t>
              </a:r>
              <a:r>
                <a:rPr lang="en-US" sz="4400" dirty="0">
                  <a:latin typeface="NikoshBAN" pitchFamily="2" charset="0"/>
                  <a:cs typeface="NikoshBAN" pitchFamily="2" charset="0"/>
                </a:rPr>
                <a:t>: </a:t>
              </a:r>
              <a:r>
                <a:rPr lang="en-US" sz="4400" dirty="0" err="1">
                  <a:latin typeface="NikoshBAN" pitchFamily="2" charset="0"/>
                  <a:cs typeface="NikoshBAN" pitchFamily="2" charset="0"/>
                </a:rPr>
                <a:t>আবু</a:t>
              </a:r>
              <a:r>
                <a:rPr lang="en-US" sz="4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>
                  <a:latin typeface="NikoshBAN" pitchFamily="2" charset="0"/>
                  <a:cs typeface="NikoshBAN" pitchFamily="2" charset="0"/>
                </a:rPr>
                <a:t>হাচান</a:t>
              </a:r>
              <a:r>
                <a:rPr lang="en-US" sz="4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>
                  <a:latin typeface="NikoshBAN" pitchFamily="2" charset="0"/>
                  <a:cs typeface="NikoshBAN" pitchFamily="2" charset="0"/>
                </a:rPr>
                <a:t>সরদার</a:t>
              </a:r>
              <a:r>
                <a:rPr lang="en-US" sz="4400" dirty="0"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প্রধান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চুয়াডাঙ্গা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কৃষ্ণনগর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মাধ্যমিক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বিদ্যালয়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,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  <a:p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যশোর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সেল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: ০১৭১৫৩০৯৪২৩ </a:t>
              </a:r>
            </a:p>
            <a:p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6" name="Picture 5" descr="Hasan.jpg"/>
            <p:cNvPicPr>
              <a:picLocks noChangeAspect="1"/>
            </p:cNvPicPr>
            <p:nvPr/>
          </p:nvPicPr>
          <p:blipFill>
            <a:blip r:embed="rId2" cstate="print"/>
            <a:srcRect b="9374"/>
            <a:stretch>
              <a:fillRect/>
            </a:stretch>
          </p:blipFill>
          <p:spPr>
            <a:xfrm>
              <a:off x="4953000" y="1524000"/>
              <a:ext cx="3505199" cy="4929851"/>
            </a:xfrm>
            <a:prstGeom prst="rect">
              <a:avLst/>
            </a:prstGeom>
          </p:spPr>
        </p:pic>
        <p:pic>
          <p:nvPicPr>
            <p:cNvPr id="8" name="Picture 7" descr="abu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00200" y="1447800"/>
              <a:ext cx="1676400" cy="186510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334000" y="5486400"/>
              <a:ext cx="289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latin typeface="NikoshBAN" pitchFamily="2" charset="0"/>
                  <a:cs typeface="NikoshBAN" pitchFamily="2" charset="0"/>
                </a:rPr>
                <a:t>অধ্যায়</a:t>
              </a:r>
              <a:r>
                <a:rPr lang="en-US" dirty="0">
                  <a:latin typeface="NikoshBAN" pitchFamily="2" charset="0"/>
                  <a:cs typeface="NikoshBAN" pitchFamily="2" charset="0"/>
                </a:rPr>
                <a:t>: ২, </a:t>
              </a:r>
              <a:r>
                <a:rPr lang="en-US" dirty="0" err="1"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en-US" dirty="0">
                  <a:latin typeface="NikoshBAN" pitchFamily="2" charset="0"/>
                  <a:cs typeface="NikoshBAN" pitchFamily="2" charset="0"/>
                </a:rPr>
                <a:t>:  ২৬, </a:t>
              </a:r>
              <a:r>
                <a:rPr lang="en-US" dirty="0" err="1">
                  <a:latin typeface="NikoshBAN" pitchFamily="2" charset="0"/>
                  <a:cs typeface="NikoshBAN" pitchFamily="2" charset="0"/>
                </a:rPr>
                <a:t>সময়</a:t>
              </a:r>
              <a:r>
                <a:rPr lang="en-US" dirty="0">
                  <a:latin typeface="NikoshBAN" pitchFamily="2" charset="0"/>
                  <a:cs typeface="NikoshBAN" pitchFamily="2" charset="0"/>
                </a:rPr>
                <a:t>: ৫০ </a:t>
              </a:r>
              <a:r>
                <a:rPr lang="en-US" dirty="0" err="1">
                  <a:latin typeface="NikoshBAN" pitchFamily="2" charset="0"/>
                  <a:cs typeface="NikoshBAN" pitchFamily="2" charset="0"/>
                </a:rPr>
                <a:t>মিনিট</a:t>
              </a:r>
              <a:r>
                <a:rPr lang="en-US" dirty="0"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</p:grp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04088"/>
            <a:ext cx="8229600" cy="8961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599" y="2160591"/>
            <a:ext cx="7543801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–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1.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সদস্যদের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কাজগুলো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2.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সদস্যদের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সহায়তা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50301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0" y="228601"/>
            <a:ext cx="8305800" cy="7694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            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কাজগুলো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  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438400" y="1295400"/>
            <a:ext cx="7759908" cy="4724400"/>
            <a:chOff x="914400" y="1295400"/>
            <a:chExt cx="7759908" cy="4724400"/>
          </a:xfrm>
        </p:grpSpPr>
        <p:pic>
          <p:nvPicPr>
            <p:cNvPr id="7" name="Picture 6" descr="IMG_20140406_094247.jpg"/>
            <p:cNvPicPr>
              <a:picLocks noChangeAspect="1"/>
            </p:cNvPicPr>
            <p:nvPr/>
          </p:nvPicPr>
          <p:blipFill>
            <a:blip r:embed="rId3" cstate="print"/>
            <a:srcRect l="8519" t="18889" r="15925" b="13333"/>
            <a:stretch>
              <a:fillRect/>
            </a:stretch>
          </p:blipFill>
          <p:spPr>
            <a:xfrm>
              <a:off x="4724400" y="1295400"/>
              <a:ext cx="3949908" cy="4724400"/>
            </a:xfrm>
            <a:prstGeom prst="rect">
              <a:avLst/>
            </a:prstGeom>
          </p:spPr>
        </p:pic>
        <p:pic>
          <p:nvPicPr>
            <p:cNvPr id="8" name="Picture 7" descr="mother-cooking-on-ground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4400" y="1295400"/>
              <a:ext cx="3762901" cy="4705316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1524000" y="6150114"/>
            <a:ext cx="9372600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ওরা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ওদের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মাকে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পারিবারিক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সাহায্য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16330"/>
            <a:ext cx="9144000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dirty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অন্যদের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সহায়তা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7" name="Picture 6" descr="IMG_20150407_0702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4800" y="1233378"/>
            <a:ext cx="3962400" cy="5140411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457201"/>
            <a:ext cx="9144000" cy="58477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সহায়তা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IMG_20140406_094431.jpg"/>
          <p:cNvPicPr>
            <a:picLocks noChangeAspect="1"/>
          </p:cNvPicPr>
          <p:nvPr/>
        </p:nvPicPr>
        <p:blipFill>
          <a:blip r:embed="rId3" cstate="print"/>
          <a:srcRect l="6154" t="28197" b="17573"/>
          <a:stretch>
            <a:fillRect/>
          </a:stretch>
        </p:blipFill>
        <p:spPr>
          <a:xfrm>
            <a:off x="1524000" y="1066800"/>
            <a:ext cx="4648200" cy="3581400"/>
          </a:xfrm>
          <a:prstGeom prst="rect">
            <a:avLst/>
          </a:prstGeom>
        </p:spPr>
      </p:pic>
      <p:pic>
        <p:nvPicPr>
          <p:cNvPr id="7" name="Picture 6" descr="23.jpg"/>
          <p:cNvPicPr>
            <a:picLocks noChangeAspect="1"/>
          </p:cNvPicPr>
          <p:nvPr/>
        </p:nvPicPr>
        <p:blipFill>
          <a:blip r:embed="rId4"/>
          <a:srcRect l="15613" r="7744"/>
          <a:stretch>
            <a:fillRect/>
          </a:stretch>
        </p:blipFill>
        <p:spPr>
          <a:xfrm>
            <a:off x="6477000" y="1066800"/>
            <a:ext cx="4191000" cy="35174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0" y="4191000"/>
            <a:ext cx="25908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গৃহকাজে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সহায়তা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10400" y="4512481"/>
            <a:ext cx="25908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কৃষিকাজে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সহায়তা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0" y="5181601"/>
            <a:ext cx="9144000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লেখা-পড়ার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পাশাপাশি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অন্যদের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সহায়তা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দায়ি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ত্ব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 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200" y="228600"/>
            <a:ext cx="9144000" cy="70788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ছবি দেখে কী বোঝা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819400" y="1143001"/>
            <a:ext cx="6705598" cy="4263107"/>
            <a:chOff x="3629774" y="2249780"/>
            <a:chExt cx="4229697" cy="2939538"/>
          </a:xfrm>
        </p:grpSpPr>
        <p:pic>
          <p:nvPicPr>
            <p:cNvPr id="3" name="Picture 2" descr="IMG_20140406_090046.jpg"/>
            <p:cNvPicPr>
              <a:picLocks noChangeAspect="1"/>
            </p:cNvPicPr>
            <p:nvPr/>
          </p:nvPicPr>
          <p:blipFill rotWithShape="1">
            <a:blip r:embed="rId3" cstate="print"/>
            <a:srcRect l="22870" t="23778" r="33683" b="37818"/>
            <a:stretch/>
          </p:blipFill>
          <p:spPr>
            <a:xfrm>
              <a:off x="3629774" y="2258453"/>
              <a:ext cx="2108964" cy="2926319"/>
            </a:xfrm>
            <a:prstGeom prst="rect">
              <a:avLst/>
            </a:prstGeom>
          </p:spPr>
        </p:pic>
        <p:pic>
          <p:nvPicPr>
            <p:cNvPr id="5" name="Picture 4" descr="IMG_20140406_083926.jpg"/>
            <p:cNvPicPr>
              <a:picLocks noChangeAspect="1"/>
            </p:cNvPicPr>
            <p:nvPr/>
          </p:nvPicPr>
          <p:blipFill>
            <a:blip r:embed="rId4" cstate="print"/>
            <a:srcRect l="40000" t="38889" r="12593" b="12606"/>
            <a:stretch>
              <a:fillRect/>
            </a:stretch>
          </p:blipFill>
          <p:spPr>
            <a:xfrm>
              <a:off x="5736540" y="2249780"/>
              <a:ext cx="2122931" cy="2939538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1524000" y="5791200"/>
            <a:ext cx="91440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অন্যদের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সহায়তা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4600" y="304801"/>
            <a:ext cx="7772400" cy="10156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                     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05000" y="5257800"/>
            <a:ext cx="8610600" cy="14465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সদস্য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তুমি কী কী কাজ কর তার একটি তালিকা তৈরি কর।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G_20140406_084133.jpg"/>
          <p:cNvPicPr>
            <a:picLocks noChangeAspect="1"/>
          </p:cNvPicPr>
          <p:nvPr/>
        </p:nvPicPr>
        <p:blipFill>
          <a:blip r:embed="rId3" cstate="print"/>
          <a:srcRect l="2593" t="13333" r="14444" b="5556"/>
          <a:stretch>
            <a:fillRect/>
          </a:stretch>
        </p:blipFill>
        <p:spPr>
          <a:xfrm>
            <a:off x="7315201" y="1371600"/>
            <a:ext cx="2922739" cy="3810000"/>
          </a:xfrm>
          <a:prstGeom prst="rect">
            <a:avLst/>
          </a:prstGeom>
        </p:spPr>
      </p:pic>
      <p:pic>
        <p:nvPicPr>
          <p:cNvPr id="6" name="Picture 5" descr="IMG_20150407_071720.jpg"/>
          <p:cNvPicPr>
            <a:picLocks noChangeAspect="1"/>
          </p:cNvPicPr>
          <p:nvPr/>
        </p:nvPicPr>
        <p:blipFill>
          <a:blip r:embed="rId4" cstate="print"/>
          <a:srcRect t="7778" r="20000" b="23333"/>
          <a:stretch>
            <a:fillRect/>
          </a:stretch>
        </p:blipFill>
        <p:spPr>
          <a:xfrm>
            <a:off x="2514600" y="1371600"/>
            <a:ext cx="3276600" cy="3762022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2100</TotalTime>
  <Words>603</Words>
  <Application>Microsoft Office PowerPoint</Application>
  <PresentationFormat>Widescreen</PresentationFormat>
  <Paragraphs>72</Paragraphs>
  <Slides>17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Arial</vt:lpstr>
      <vt:lpstr>Calibri</vt:lpstr>
      <vt:lpstr>Constantia</vt:lpstr>
      <vt:lpstr>Nikosh</vt:lpstr>
      <vt:lpstr>NikoshBAN</vt:lpstr>
      <vt:lpstr>Trebuchet MS</vt:lpstr>
      <vt:lpstr>Vrinda</vt:lpstr>
      <vt:lpstr>Wingdings 2</vt:lpstr>
      <vt:lpstr>Wingdings 3</vt:lpstr>
      <vt:lpstr>Flow</vt:lpstr>
      <vt:lpstr>Facet</vt:lpstr>
      <vt:lpstr>PowerPoint Presentation</vt:lpstr>
      <vt:lpstr>PowerPoint Presentation</vt:lpstr>
      <vt:lpstr>PowerPoint Presentation</vt:lpstr>
      <vt:lpstr>শিখনফল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rrrrrrr</dc:title>
  <dc:creator>AS</dc:creator>
  <cp:lastModifiedBy>DELL</cp:lastModifiedBy>
  <cp:revision>372</cp:revision>
  <dcterms:created xsi:type="dcterms:W3CDTF">2006-08-16T00:00:00Z</dcterms:created>
  <dcterms:modified xsi:type="dcterms:W3CDTF">2016-08-06T09:48:07Z</dcterms:modified>
</cp:coreProperties>
</file>